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143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2EEA-443D-4520-98BE-A8480BCEEDBA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5A7A-DBFA-4BD2-9AB1-8B3A58379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2213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2EEA-443D-4520-98BE-A8480BCEEDBA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5A7A-DBFA-4BD2-9AB1-8B3A58379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5852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2EEA-443D-4520-98BE-A8480BCEEDBA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5A7A-DBFA-4BD2-9AB1-8B3A58379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238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2EEA-443D-4520-98BE-A8480BCEEDBA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5A7A-DBFA-4BD2-9AB1-8B3A58379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8931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2EEA-443D-4520-98BE-A8480BCEEDBA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5A7A-DBFA-4BD2-9AB1-8B3A58379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9810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2EEA-443D-4520-98BE-A8480BCEEDBA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5A7A-DBFA-4BD2-9AB1-8B3A58379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0274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2EEA-443D-4520-98BE-A8480BCEEDBA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5A7A-DBFA-4BD2-9AB1-8B3A58379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5398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2EEA-443D-4520-98BE-A8480BCEEDBA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5A7A-DBFA-4BD2-9AB1-8B3A58379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36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2EEA-443D-4520-98BE-A8480BCEEDBA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5A7A-DBFA-4BD2-9AB1-8B3A58379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8315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2EEA-443D-4520-98BE-A8480BCEEDBA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5A7A-DBFA-4BD2-9AB1-8B3A58379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0050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2EEA-443D-4520-98BE-A8480BCEEDBA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65A7A-DBFA-4BD2-9AB1-8B3A58379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574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52EEA-443D-4520-98BE-A8480BCEEDBA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65A7A-DBFA-4BD2-9AB1-8B3A58379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220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4" name="Grupo 2053"/>
          <p:cNvGrpSpPr/>
          <p:nvPr/>
        </p:nvGrpSpPr>
        <p:grpSpPr>
          <a:xfrm>
            <a:off x="94336" y="262751"/>
            <a:ext cx="8944889" cy="5340572"/>
            <a:chOff x="94336" y="262751"/>
            <a:chExt cx="8944889" cy="5340572"/>
          </a:xfrm>
        </p:grpSpPr>
        <p:sp>
          <p:nvSpPr>
            <p:cNvPr id="24" name="Forma libre 23"/>
            <p:cNvSpPr/>
            <p:nvPr/>
          </p:nvSpPr>
          <p:spPr>
            <a:xfrm>
              <a:off x="5734606" y="3735141"/>
              <a:ext cx="372393" cy="14967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72393" y="0"/>
                  </a:moveTo>
                  <a:lnTo>
                    <a:pt x="372393" y="85044"/>
                  </a:lnTo>
                  <a:lnTo>
                    <a:pt x="0" y="85044"/>
                  </a:lnTo>
                  <a:lnTo>
                    <a:pt x="0" y="149674"/>
                  </a:lnTo>
                </a:path>
              </a:pathLst>
            </a:custGeom>
            <a:noFill/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dk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60" name="Forma libre 2059"/>
            <p:cNvSpPr/>
            <p:nvPr/>
          </p:nvSpPr>
          <p:spPr>
            <a:xfrm>
              <a:off x="4150663" y="262751"/>
              <a:ext cx="852448" cy="773372"/>
            </a:xfrm>
            <a:custGeom>
              <a:avLst/>
              <a:gdLst>
                <a:gd name="connsiteX0" fmla="*/ 0 w 615526"/>
                <a:gd name="connsiteY0" fmla="*/ 0 h 307763"/>
                <a:gd name="connsiteX1" fmla="*/ 615526 w 615526"/>
                <a:gd name="connsiteY1" fmla="*/ 0 h 307763"/>
                <a:gd name="connsiteX2" fmla="*/ 615526 w 615526"/>
                <a:gd name="connsiteY2" fmla="*/ 307763 h 307763"/>
                <a:gd name="connsiteX3" fmla="*/ 0 w 615526"/>
                <a:gd name="connsiteY3" fmla="*/ 307763 h 307763"/>
                <a:gd name="connsiteX4" fmla="*/ 0 w 615526"/>
                <a:gd name="connsiteY4" fmla="*/ 0 h 30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526" h="307763">
                  <a:moveTo>
                    <a:pt x="0" y="0"/>
                  </a:moveTo>
                  <a:lnTo>
                    <a:pt x="615526" y="0"/>
                  </a:lnTo>
                  <a:lnTo>
                    <a:pt x="615526" y="307763"/>
                  </a:lnTo>
                  <a:lnTo>
                    <a:pt x="0" y="3077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75" tIns="3175" rIns="3175" bIns="3175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7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SECRETARIO DE ESTADO</a:t>
              </a:r>
              <a:endParaRPr lang="es-ES" sz="7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61" name="Forma libre 2060"/>
            <p:cNvSpPr/>
            <p:nvPr/>
          </p:nvSpPr>
          <p:spPr>
            <a:xfrm>
              <a:off x="1946646" y="3435865"/>
              <a:ext cx="852448" cy="773372"/>
            </a:xfrm>
            <a:custGeom>
              <a:avLst/>
              <a:gdLst>
                <a:gd name="connsiteX0" fmla="*/ 0 w 615526"/>
                <a:gd name="connsiteY0" fmla="*/ 0 h 307763"/>
                <a:gd name="connsiteX1" fmla="*/ 615526 w 615526"/>
                <a:gd name="connsiteY1" fmla="*/ 0 h 307763"/>
                <a:gd name="connsiteX2" fmla="*/ 615526 w 615526"/>
                <a:gd name="connsiteY2" fmla="*/ 307763 h 307763"/>
                <a:gd name="connsiteX3" fmla="*/ 0 w 615526"/>
                <a:gd name="connsiteY3" fmla="*/ 307763 h 307763"/>
                <a:gd name="connsiteX4" fmla="*/ 0 w 615526"/>
                <a:gd name="connsiteY4" fmla="*/ 0 h 30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526" h="307763">
                  <a:moveTo>
                    <a:pt x="0" y="0"/>
                  </a:moveTo>
                  <a:lnTo>
                    <a:pt x="615526" y="0"/>
                  </a:lnTo>
                  <a:lnTo>
                    <a:pt x="615526" y="307763"/>
                  </a:lnTo>
                  <a:lnTo>
                    <a:pt x="0" y="3077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75" tIns="3175" rIns="3175" bIns="3175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7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SUBSECRETARÍA DE TRABAJO  PREVISIÓN SOCIAL</a:t>
              </a:r>
            </a:p>
          </p:txBody>
        </p:sp>
        <p:sp>
          <p:nvSpPr>
            <p:cNvPr id="2062" name="Forma libre 2061"/>
            <p:cNvSpPr/>
            <p:nvPr/>
          </p:nvSpPr>
          <p:spPr>
            <a:xfrm>
              <a:off x="94336" y="4829425"/>
              <a:ext cx="852448" cy="773372"/>
            </a:xfrm>
            <a:custGeom>
              <a:avLst/>
              <a:gdLst>
                <a:gd name="connsiteX0" fmla="*/ 0 w 615526"/>
                <a:gd name="connsiteY0" fmla="*/ 0 h 307763"/>
                <a:gd name="connsiteX1" fmla="*/ 615526 w 615526"/>
                <a:gd name="connsiteY1" fmla="*/ 0 h 307763"/>
                <a:gd name="connsiteX2" fmla="*/ 615526 w 615526"/>
                <a:gd name="connsiteY2" fmla="*/ 307763 h 307763"/>
                <a:gd name="connsiteX3" fmla="*/ 0 w 615526"/>
                <a:gd name="connsiteY3" fmla="*/ 307763 h 307763"/>
                <a:gd name="connsiteX4" fmla="*/ 0 w 615526"/>
                <a:gd name="connsiteY4" fmla="*/ 0 h 30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526" h="307763">
                  <a:moveTo>
                    <a:pt x="0" y="0"/>
                  </a:moveTo>
                  <a:lnTo>
                    <a:pt x="615526" y="0"/>
                  </a:lnTo>
                  <a:lnTo>
                    <a:pt x="615526" y="307763"/>
                  </a:lnTo>
                  <a:lnTo>
                    <a:pt x="0" y="3077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75" tIns="3175" rIns="3175" bIns="3175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7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DIRECCIÓN DE TRABAJO Y PREVISIÓN SOCIAL</a:t>
              </a:r>
            </a:p>
          </p:txBody>
        </p:sp>
        <p:sp>
          <p:nvSpPr>
            <p:cNvPr id="2063" name="Forma libre 2062"/>
            <p:cNvSpPr/>
            <p:nvPr/>
          </p:nvSpPr>
          <p:spPr>
            <a:xfrm>
              <a:off x="1015056" y="4829459"/>
              <a:ext cx="852448" cy="773372"/>
            </a:xfrm>
            <a:custGeom>
              <a:avLst/>
              <a:gdLst>
                <a:gd name="connsiteX0" fmla="*/ 0 w 615526"/>
                <a:gd name="connsiteY0" fmla="*/ 0 h 307763"/>
                <a:gd name="connsiteX1" fmla="*/ 615526 w 615526"/>
                <a:gd name="connsiteY1" fmla="*/ 0 h 307763"/>
                <a:gd name="connsiteX2" fmla="*/ 615526 w 615526"/>
                <a:gd name="connsiteY2" fmla="*/ 307763 h 307763"/>
                <a:gd name="connsiteX3" fmla="*/ 0 w 615526"/>
                <a:gd name="connsiteY3" fmla="*/ 307763 h 307763"/>
                <a:gd name="connsiteX4" fmla="*/ 0 w 615526"/>
                <a:gd name="connsiteY4" fmla="*/ 0 h 30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526" h="307763">
                  <a:moveTo>
                    <a:pt x="0" y="0"/>
                  </a:moveTo>
                  <a:lnTo>
                    <a:pt x="615526" y="0"/>
                  </a:lnTo>
                  <a:lnTo>
                    <a:pt x="615526" y="307763"/>
                  </a:lnTo>
                  <a:lnTo>
                    <a:pt x="0" y="3077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75" tIns="3175" rIns="3175" bIns="3175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7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DIRECCIÓN DE INSPECCIÓN DEL TRABAJO</a:t>
              </a:r>
            </a:p>
          </p:txBody>
        </p:sp>
        <p:sp>
          <p:nvSpPr>
            <p:cNvPr id="2065" name="Forma libre 2064"/>
            <p:cNvSpPr/>
            <p:nvPr/>
          </p:nvSpPr>
          <p:spPr>
            <a:xfrm>
              <a:off x="1945373" y="4828362"/>
              <a:ext cx="852448" cy="773372"/>
            </a:xfrm>
            <a:custGeom>
              <a:avLst/>
              <a:gdLst>
                <a:gd name="connsiteX0" fmla="*/ 0 w 615526"/>
                <a:gd name="connsiteY0" fmla="*/ 0 h 307763"/>
                <a:gd name="connsiteX1" fmla="*/ 615526 w 615526"/>
                <a:gd name="connsiteY1" fmla="*/ 0 h 307763"/>
                <a:gd name="connsiteX2" fmla="*/ 615526 w 615526"/>
                <a:gd name="connsiteY2" fmla="*/ 307763 h 307763"/>
                <a:gd name="connsiteX3" fmla="*/ 0 w 615526"/>
                <a:gd name="connsiteY3" fmla="*/ 307763 h 307763"/>
                <a:gd name="connsiteX4" fmla="*/ 0 w 615526"/>
                <a:gd name="connsiteY4" fmla="*/ 0 h 30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526" h="307763">
                  <a:moveTo>
                    <a:pt x="0" y="0"/>
                  </a:moveTo>
                  <a:lnTo>
                    <a:pt x="615526" y="0"/>
                  </a:lnTo>
                  <a:lnTo>
                    <a:pt x="615526" y="307763"/>
                  </a:lnTo>
                  <a:lnTo>
                    <a:pt x="0" y="3077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75" tIns="3175" rIns="3175" bIns="3175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7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PROCURADURÍA DE LA DEFENSA DEL TRABAJO</a:t>
              </a:r>
            </a:p>
          </p:txBody>
        </p:sp>
        <p:sp>
          <p:nvSpPr>
            <p:cNvPr id="2068" name="Forma libre 2067"/>
            <p:cNvSpPr/>
            <p:nvPr/>
          </p:nvSpPr>
          <p:spPr>
            <a:xfrm>
              <a:off x="2880409" y="4828362"/>
              <a:ext cx="852448" cy="773372"/>
            </a:xfrm>
            <a:custGeom>
              <a:avLst/>
              <a:gdLst>
                <a:gd name="connsiteX0" fmla="*/ 0 w 615526"/>
                <a:gd name="connsiteY0" fmla="*/ 0 h 307763"/>
                <a:gd name="connsiteX1" fmla="*/ 615526 w 615526"/>
                <a:gd name="connsiteY1" fmla="*/ 0 h 307763"/>
                <a:gd name="connsiteX2" fmla="*/ 615526 w 615526"/>
                <a:gd name="connsiteY2" fmla="*/ 307763 h 307763"/>
                <a:gd name="connsiteX3" fmla="*/ 0 w 615526"/>
                <a:gd name="connsiteY3" fmla="*/ 307763 h 307763"/>
                <a:gd name="connsiteX4" fmla="*/ 0 w 615526"/>
                <a:gd name="connsiteY4" fmla="*/ 0 h 30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526" h="307763">
                  <a:moveTo>
                    <a:pt x="0" y="0"/>
                  </a:moveTo>
                  <a:lnTo>
                    <a:pt x="615526" y="0"/>
                  </a:lnTo>
                  <a:lnTo>
                    <a:pt x="615526" y="307763"/>
                  </a:lnTo>
                  <a:lnTo>
                    <a:pt x="0" y="3077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75" tIns="3175" rIns="3175" bIns="3175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7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JUNTA LOCAL DE CONCILIACIÓN Y ARBITRAJE</a:t>
              </a:r>
            </a:p>
          </p:txBody>
        </p:sp>
        <p:sp>
          <p:nvSpPr>
            <p:cNvPr id="2077" name="Forma libre 2076"/>
            <p:cNvSpPr/>
            <p:nvPr/>
          </p:nvSpPr>
          <p:spPr>
            <a:xfrm>
              <a:off x="3809476" y="4829951"/>
              <a:ext cx="852448" cy="773372"/>
            </a:xfrm>
            <a:custGeom>
              <a:avLst/>
              <a:gdLst>
                <a:gd name="connsiteX0" fmla="*/ 0 w 615526"/>
                <a:gd name="connsiteY0" fmla="*/ 0 h 307763"/>
                <a:gd name="connsiteX1" fmla="*/ 615526 w 615526"/>
                <a:gd name="connsiteY1" fmla="*/ 0 h 307763"/>
                <a:gd name="connsiteX2" fmla="*/ 615526 w 615526"/>
                <a:gd name="connsiteY2" fmla="*/ 307763 h 307763"/>
                <a:gd name="connsiteX3" fmla="*/ 0 w 615526"/>
                <a:gd name="connsiteY3" fmla="*/ 307763 h 307763"/>
                <a:gd name="connsiteX4" fmla="*/ 0 w 615526"/>
                <a:gd name="connsiteY4" fmla="*/ 0 h 30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526" h="307763">
                  <a:moveTo>
                    <a:pt x="0" y="0"/>
                  </a:moveTo>
                  <a:lnTo>
                    <a:pt x="615526" y="0"/>
                  </a:lnTo>
                  <a:lnTo>
                    <a:pt x="615526" y="307763"/>
                  </a:lnTo>
                  <a:lnTo>
                    <a:pt x="0" y="3077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75" tIns="3175" rIns="3175" bIns="3175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7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TRIBUNAL BUROCRÁTICO DE CONCILIACIÓN Y ARBITRAJE</a:t>
              </a:r>
            </a:p>
          </p:txBody>
        </p:sp>
        <p:sp>
          <p:nvSpPr>
            <p:cNvPr id="2078" name="Forma libre 2077"/>
            <p:cNvSpPr/>
            <p:nvPr/>
          </p:nvSpPr>
          <p:spPr>
            <a:xfrm>
              <a:off x="5364489" y="3435865"/>
              <a:ext cx="852448" cy="773372"/>
            </a:xfrm>
            <a:custGeom>
              <a:avLst/>
              <a:gdLst>
                <a:gd name="connsiteX0" fmla="*/ 0 w 615526"/>
                <a:gd name="connsiteY0" fmla="*/ 0 h 307763"/>
                <a:gd name="connsiteX1" fmla="*/ 615526 w 615526"/>
                <a:gd name="connsiteY1" fmla="*/ 0 h 307763"/>
                <a:gd name="connsiteX2" fmla="*/ 615526 w 615526"/>
                <a:gd name="connsiteY2" fmla="*/ 307763 h 307763"/>
                <a:gd name="connsiteX3" fmla="*/ 0 w 615526"/>
                <a:gd name="connsiteY3" fmla="*/ 307763 h 307763"/>
                <a:gd name="connsiteX4" fmla="*/ 0 w 615526"/>
                <a:gd name="connsiteY4" fmla="*/ 0 h 30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526" h="307763">
                  <a:moveTo>
                    <a:pt x="0" y="0"/>
                  </a:moveTo>
                  <a:lnTo>
                    <a:pt x="615526" y="0"/>
                  </a:lnTo>
                  <a:lnTo>
                    <a:pt x="615526" y="307763"/>
                  </a:lnTo>
                  <a:lnTo>
                    <a:pt x="0" y="3077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75" tIns="3175" rIns="3175" bIns="3175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7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SUBSECRETARÍA DE FOMENTO AL EMPLEO</a:t>
              </a:r>
            </a:p>
          </p:txBody>
        </p:sp>
        <p:sp>
          <p:nvSpPr>
            <p:cNvPr id="2079" name="Forma libre 2078"/>
            <p:cNvSpPr/>
            <p:nvPr/>
          </p:nvSpPr>
          <p:spPr>
            <a:xfrm>
              <a:off x="4889229" y="4828362"/>
              <a:ext cx="852448" cy="773372"/>
            </a:xfrm>
            <a:custGeom>
              <a:avLst/>
              <a:gdLst>
                <a:gd name="connsiteX0" fmla="*/ 0 w 615526"/>
                <a:gd name="connsiteY0" fmla="*/ 0 h 307763"/>
                <a:gd name="connsiteX1" fmla="*/ 615526 w 615526"/>
                <a:gd name="connsiteY1" fmla="*/ 0 h 307763"/>
                <a:gd name="connsiteX2" fmla="*/ 615526 w 615526"/>
                <a:gd name="connsiteY2" fmla="*/ 307763 h 307763"/>
                <a:gd name="connsiteX3" fmla="*/ 0 w 615526"/>
                <a:gd name="connsiteY3" fmla="*/ 307763 h 307763"/>
                <a:gd name="connsiteX4" fmla="*/ 0 w 615526"/>
                <a:gd name="connsiteY4" fmla="*/ 0 h 30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526" h="307763">
                  <a:moveTo>
                    <a:pt x="0" y="0"/>
                  </a:moveTo>
                  <a:lnTo>
                    <a:pt x="615526" y="0"/>
                  </a:lnTo>
                  <a:lnTo>
                    <a:pt x="615526" y="307763"/>
                  </a:lnTo>
                  <a:lnTo>
                    <a:pt x="0" y="3077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75" tIns="3175" rIns="3175" bIns="3175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700" kern="1200">
                  <a:latin typeface="Arial" panose="020B0604020202020204" pitchFamily="34" charset="0"/>
                  <a:cs typeface="Arial" panose="020B0604020202020204" pitchFamily="34" charset="0"/>
                </a:rPr>
                <a:t>DIRECCIÓN DEL SERVICIO ESTATAL DE EMPLEO</a:t>
              </a:r>
            </a:p>
          </p:txBody>
        </p:sp>
        <p:sp>
          <p:nvSpPr>
            <p:cNvPr id="2080" name="Forma libre 2079"/>
            <p:cNvSpPr/>
            <p:nvPr/>
          </p:nvSpPr>
          <p:spPr>
            <a:xfrm>
              <a:off x="5819864" y="4829951"/>
              <a:ext cx="852448" cy="773372"/>
            </a:xfrm>
            <a:custGeom>
              <a:avLst/>
              <a:gdLst>
                <a:gd name="connsiteX0" fmla="*/ 0 w 615526"/>
                <a:gd name="connsiteY0" fmla="*/ 0 h 307763"/>
                <a:gd name="connsiteX1" fmla="*/ 615526 w 615526"/>
                <a:gd name="connsiteY1" fmla="*/ 0 h 307763"/>
                <a:gd name="connsiteX2" fmla="*/ 615526 w 615526"/>
                <a:gd name="connsiteY2" fmla="*/ 307763 h 307763"/>
                <a:gd name="connsiteX3" fmla="*/ 0 w 615526"/>
                <a:gd name="connsiteY3" fmla="*/ 307763 h 307763"/>
                <a:gd name="connsiteX4" fmla="*/ 0 w 615526"/>
                <a:gd name="connsiteY4" fmla="*/ 0 h 30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526" h="307763">
                  <a:moveTo>
                    <a:pt x="0" y="0"/>
                  </a:moveTo>
                  <a:lnTo>
                    <a:pt x="615526" y="0"/>
                  </a:lnTo>
                  <a:lnTo>
                    <a:pt x="615526" y="307763"/>
                  </a:lnTo>
                  <a:lnTo>
                    <a:pt x="0" y="3077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75" tIns="3175" rIns="3175" bIns="3175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7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DIRECCIÓN DE PRODUCTIVIDAD Y VINCULACIÓN LABORAL</a:t>
              </a:r>
            </a:p>
          </p:txBody>
        </p:sp>
        <p:sp>
          <p:nvSpPr>
            <p:cNvPr id="2081" name="Forma libre 2080"/>
            <p:cNvSpPr/>
            <p:nvPr/>
          </p:nvSpPr>
          <p:spPr>
            <a:xfrm>
              <a:off x="7260317" y="4828362"/>
              <a:ext cx="852448" cy="773372"/>
            </a:xfrm>
            <a:custGeom>
              <a:avLst/>
              <a:gdLst>
                <a:gd name="connsiteX0" fmla="*/ 0 w 615526"/>
                <a:gd name="connsiteY0" fmla="*/ 0 h 307763"/>
                <a:gd name="connsiteX1" fmla="*/ 615526 w 615526"/>
                <a:gd name="connsiteY1" fmla="*/ 0 h 307763"/>
                <a:gd name="connsiteX2" fmla="*/ 615526 w 615526"/>
                <a:gd name="connsiteY2" fmla="*/ 307763 h 307763"/>
                <a:gd name="connsiteX3" fmla="*/ 0 w 615526"/>
                <a:gd name="connsiteY3" fmla="*/ 307763 h 307763"/>
                <a:gd name="connsiteX4" fmla="*/ 0 w 615526"/>
                <a:gd name="connsiteY4" fmla="*/ 0 h 30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526" h="307763">
                  <a:moveTo>
                    <a:pt x="0" y="0"/>
                  </a:moveTo>
                  <a:lnTo>
                    <a:pt x="615526" y="0"/>
                  </a:lnTo>
                  <a:lnTo>
                    <a:pt x="615526" y="307763"/>
                  </a:lnTo>
                  <a:lnTo>
                    <a:pt x="0" y="3077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75" tIns="3175" rIns="3175" bIns="3175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7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UNIDAD DE ASUNTOS JURÍDICOS</a:t>
              </a:r>
              <a:endParaRPr lang="es-ES" sz="7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82" name="Forma libre 2081"/>
            <p:cNvSpPr/>
            <p:nvPr/>
          </p:nvSpPr>
          <p:spPr>
            <a:xfrm>
              <a:off x="6505274" y="3435865"/>
              <a:ext cx="852448" cy="773372"/>
            </a:xfrm>
            <a:custGeom>
              <a:avLst/>
              <a:gdLst>
                <a:gd name="connsiteX0" fmla="*/ 0 w 615526"/>
                <a:gd name="connsiteY0" fmla="*/ 0 h 307763"/>
                <a:gd name="connsiteX1" fmla="*/ 615526 w 615526"/>
                <a:gd name="connsiteY1" fmla="*/ 0 h 307763"/>
                <a:gd name="connsiteX2" fmla="*/ 615526 w 615526"/>
                <a:gd name="connsiteY2" fmla="*/ 307763 h 307763"/>
                <a:gd name="connsiteX3" fmla="*/ 0 w 615526"/>
                <a:gd name="connsiteY3" fmla="*/ 307763 h 307763"/>
                <a:gd name="connsiteX4" fmla="*/ 0 w 615526"/>
                <a:gd name="connsiteY4" fmla="*/ 0 h 30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526" h="307763">
                  <a:moveTo>
                    <a:pt x="0" y="0"/>
                  </a:moveTo>
                  <a:lnTo>
                    <a:pt x="615526" y="0"/>
                  </a:lnTo>
                  <a:lnTo>
                    <a:pt x="615526" y="307763"/>
                  </a:lnTo>
                  <a:lnTo>
                    <a:pt x="0" y="3077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75" tIns="3175" rIns="3175" bIns="3175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7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SUBSECRETARÍA DE VINCULACIÓN "CARMEN"</a:t>
              </a:r>
            </a:p>
          </p:txBody>
        </p:sp>
        <p:sp>
          <p:nvSpPr>
            <p:cNvPr id="2083" name="Forma libre 2082"/>
            <p:cNvSpPr/>
            <p:nvPr/>
          </p:nvSpPr>
          <p:spPr>
            <a:xfrm>
              <a:off x="8186777" y="4829425"/>
              <a:ext cx="852448" cy="773372"/>
            </a:xfrm>
            <a:custGeom>
              <a:avLst/>
              <a:gdLst>
                <a:gd name="connsiteX0" fmla="*/ 0 w 615526"/>
                <a:gd name="connsiteY0" fmla="*/ 0 h 307763"/>
                <a:gd name="connsiteX1" fmla="*/ 615526 w 615526"/>
                <a:gd name="connsiteY1" fmla="*/ 0 h 307763"/>
                <a:gd name="connsiteX2" fmla="*/ 615526 w 615526"/>
                <a:gd name="connsiteY2" fmla="*/ 307763 h 307763"/>
                <a:gd name="connsiteX3" fmla="*/ 0 w 615526"/>
                <a:gd name="connsiteY3" fmla="*/ 307763 h 307763"/>
                <a:gd name="connsiteX4" fmla="*/ 0 w 615526"/>
                <a:gd name="connsiteY4" fmla="*/ 0 h 30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526" h="307763">
                  <a:moveTo>
                    <a:pt x="0" y="0"/>
                  </a:moveTo>
                  <a:lnTo>
                    <a:pt x="615526" y="0"/>
                  </a:lnTo>
                  <a:lnTo>
                    <a:pt x="615526" y="307763"/>
                  </a:lnTo>
                  <a:lnTo>
                    <a:pt x="0" y="3077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75" tIns="3175" rIns="3175" bIns="3175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7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COORDINACIÓN DE ADMINISTRACIÓN Y FINANZAS</a:t>
              </a:r>
              <a:endParaRPr lang="es-ES" sz="7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84" name="Forma libre 2083"/>
            <p:cNvSpPr/>
            <p:nvPr/>
          </p:nvSpPr>
          <p:spPr>
            <a:xfrm>
              <a:off x="2532374" y="1660035"/>
              <a:ext cx="852448" cy="773372"/>
            </a:xfrm>
            <a:custGeom>
              <a:avLst/>
              <a:gdLst>
                <a:gd name="connsiteX0" fmla="*/ 0 w 615526"/>
                <a:gd name="connsiteY0" fmla="*/ 0 h 307763"/>
                <a:gd name="connsiteX1" fmla="*/ 615526 w 615526"/>
                <a:gd name="connsiteY1" fmla="*/ 0 h 307763"/>
                <a:gd name="connsiteX2" fmla="*/ 615526 w 615526"/>
                <a:gd name="connsiteY2" fmla="*/ 307763 h 307763"/>
                <a:gd name="connsiteX3" fmla="*/ 0 w 615526"/>
                <a:gd name="connsiteY3" fmla="*/ 307763 h 307763"/>
                <a:gd name="connsiteX4" fmla="*/ 0 w 615526"/>
                <a:gd name="connsiteY4" fmla="*/ 0 h 30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526" h="307763">
                  <a:moveTo>
                    <a:pt x="0" y="0"/>
                  </a:moveTo>
                  <a:lnTo>
                    <a:pt x="615526" y="0"/>
                  </a:lnTo>
                  <a:lnTo>
                    <a:pt x="615526" y="307763"/>
                  </a:lnTo>
                  <a:lnTo>
                    <a:pt x="0" y="3077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75" tIns="3175" rIns="3175" bIns="3175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7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SECRETARÍA PARTICULAR</a:t>
              </a:r>
            </a:p>
          </p:txBody>
        </p:sp>
        <p:sp>
          <p:nvSpPr>
            <p:cNvPr id="2085" name="Forma libre 2084"/>
            <p:cNvSpPr/>
            <p:nvPr/>
          </p:nvSpPr>
          <p:spPr>
            <a:xfrm>
              <a:off x="6456098" y="1262716"/>
              <a:ext cx="852448" cy="773372"/>
            </a:xfrm>
            <a:custGeom>
              <a:avLst/>
              <a:gdLst>
                <a:gd name="connsiteX0" fmla="*/ 0 w 615526"/>
                <a:gd name="connsiteY0" fmla="*/ 0 h 307763"/>
                <a:gd name="connsiteX1" fmla="*/ 615526 w 615526"/>
                <a:gd name="connsiteY1" fmla="*/ 0 h 307763"/>
                <a:gd name="connsiteX2" fmla="*/ 615526 w 615526"/>
                <a:gd name="connsiteY2" fmla="*/ 307763 h 307763"/>
                <a:gd name="connsiteX3" fmla="*/ 0 w 615526"/>
                <a:gd name="connsiteY3" fmla="*/ 307763 h 307763"/>
                <a:gd name="connsiteX4" fmla="*/ 0 w 615526"/>
                <a:gd name="connsiteY4" fmla="*/ 0 h 30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526" h="307763">
                  <a:moveTo>
                    <a:pt x="0" y="0"/>
                  </a:moveTo>
                  <a:lnTo>
                    <a:pt x="615526" y="0"/>
                  </a:lnTo>
                  <a:lnTo>
                    <a:pt x="615526" y="307763"/>
                  </a:lnTo>
                  <a:lnTo>
                    <a:pt x="0" y="3077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75" tIns="3175" rIns="3175" bIns="3175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7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UNIDAD DE </a:t>
              </a:r>
              <a:r>
                <a:rPr lang="es-MX" sz="700" dirty="0">
                  <a:latin typeface="Arial" panose="020B0604020202020204" pitchFamily="34" charset="0"/>
                  <a:cs typeface="Arial" panose="020B0604020202020204" pitchFamily="34" charset="0"/>
                </a:rPr>
                <a:t> TRANSPARENCIA</a:t>
              </a:r>
              <a:endParaRPr lang="es-ES" sz="7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86" name="Forma libre 2085"/>
            <p:cNvSpPr/>
            <p:nvPr/>
          </p:nvSpPr>
          <p:spPr>
            <a:xfrm>
              <a:off x="6452317" y="2130166"/>
              <a:ext cx="852448" cy="773372"/>
            </a:xfrm>
            <a:custGeom>
              <a:avLst/>
              <a:gdLst>
                <a:gd name="connsiteX0" fmla="*/ 0 w 615526"/>
                <a:gd name="connsiteY0" fmla="*/ 0 h 307763"/>
                <a:gd name="connsiteX1" fmla="*/ 615526 w 615526"/>
                <a:gd name="connsiteY1" fmla="*/ 0 h 307763"/>
                <a:gd name="connsiteX2" fmla="*/ 615526 w 615526"/>
                <a:gd name="connsiteY2" fmla="*/ 307763 h 307763"/>
                <a:gd name="connsiteX3" fmla="*/ 0 w 615526"/>
                <a:gd name="connsiteY3" fmla="*/ 307763 h 307763"/>
                <a:gd name="connsiteX4" fmla="*/ 0 w 615526"/>
                <a:gd name="connsiteY4" fmla="*/ 0 h 30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526" h="307763">
                  <a:moveTo>
                    <a:pt x="0" y="0"/>
                  </a:moveTo>
                  <a:lnTo>
                    <a:pt x="615526" y="0"/>
                  </a:lnTo>
                  <a:lnTo>
                    <a:pt x="615526" y="307763"/>
                  </a:lnTo>
                  <a:lnTo>
                    <a:pt x="0" y="3077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75" tIns="3175" rIns="3175" bIns="3175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7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SUBDIRECCIÓN DE COMUNICACIÓN SOCIAL</a:t>
              </a:r>
              <a:endParaRPr lang="es-ES" sz="7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6" name="Conector recto 15"/>
            <p:cNvCxnSpPr/>
            <p:nvPr/>
          </p:nvCxnSpPr>
          <p:spPr>
            <a:xfrm flipV="1">
              <a:off x="520560" y="4506995"/>
              <a:ext cx="0" cy="32136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Conector recto 17"/>
            <p:cNvCxnSpPr/>
            <p:nvPr/>
          </p:nvCxnSpPr>
          <p:spPr>
            <a:xfrm flipV="1">
              <a:off x="1441280" y="4506995"/>
              <a:ext cx="0" cy="32136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Conector recto 21"/>
            <p:cNvCxnSpPr/>
            <p:nvPr/>
          </p:nvCxnSpPr>
          <p:spPr>
            <a:xfrm flipH="1" flipV="1">
              <a:off x="2367740" y="4209237"/>
              <a:ext cx="711" cy="61912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Conector recto 53"/>
            <p:cNvCxnSpPr/>
            <p:nvPr/>
          </p:nvCxnSpPr>
          <p:spPr>
            <a:xfrm flipV="1">
              <a:off x="3306633" y="4506993"/>
              <a:ext cx="0" cy="32136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Conector recto 54"/>
            <p:cNvCxnSpPr/>
            <p:nvPr/>
          </p:nvCxnSpPr>
          <p:spPr>
            <a:xfrm flipV="1">
              <a:off x="4203259" y="4508777"/>
              <a:ext cx="0" cy="32136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Conector recto 55"/>
            <p:cNvCxnSpPr/>
            <p:nvPr/>
          </p:nvCxnSpPr>
          <p:spPr>
            <a:xfrm flipV="1">
              <a:off x="5315453" y="4506995"/>
              <a:ext cx="0" cy="32136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Conector recto 56"/>
            <p:cNvCxnSpPr/>
            <p:nvPr/>
          </p:nvCxnSpPr>
          <p:spPr>
            <a:xfrm flipV="1">
              <a:off x="6246088" y="4506995"/>
              <a:ext cx="0" cy="32136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Conector recto 57"/>
            <p:cNvCxnSpPr/>
            <p:nvPr/>
          </p:nvCxnSpPr>
          <p:spPr>
            <a:xfrm flipV="1">
              <a:off x="7684606" y="3120603"/>
              <a:ext cx="1935" cy="170775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Conector recto 58"/>
            <p:cNvCxnSpPr/>
            <p:nvPr/>
          </p:nvCxnSpPr>
          <p:spPr>
            <a:xfrm flipV="1">
              <a:off x="8613001" y="3120603"/>
              <a:ext cx="0" cy="170775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Conector recto 27"/>
            <p:cNvCxnSpPr/>
            <p:nvPr/>
          </p:nvCxnSpPr>
          <p:spPr>
            <a:xfrm>
              <a:off x="520559" y="4504533"/>
              <a:ext cx="36827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Conector recto 30"/>
            <p:cNvCxnSpPr/>
            <p:nvPr/>
          </p:nvCxnSpPr>
          <p:spPr>
            <a:xfrm>
              <a:off x="5312565" y="4504533"/>
              <a:ext cx="933523" cy="246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Conector recto 66"/>
            <p:cNvCxnSpPr/>
            <p:nvPr/>
          </p:nvCxnSpPr>
          <p:spPr>
            <a:xfrm flipV="1">
              <a:off x="5790713" y="4209238"/>
              <a:ext cx="3612" cy="2952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Conector recto 69"/>
            <p:cNvCxnSpPr/>
            <p:nvPr/>
          </p:nvCxnSpPr>
          <p:spPr>
            <a:xfrm flipV="1">
              <a:off x="2363239" y="3125870"/>
              <a:ext cx="0" cy="32136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Conector recto 70"/>
            <p:cNvCxnSpPr/>
            <p:nvPr/>
          </p:nvCxnSpPr>
          <p:spPr>
            <a:xfrm flipV="1">
              <a:off x="5790713" y="3125870"/>
              <a:ext cx="0" cy="32136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Conector recto 71"/>
            <p:cNvCxnSpPr/>
            <p:nvPr/>
          </p:nvCxnSpPr>
          <p:spPr>
            <a:xfrm flipV="1">
              <a:off x="6935658" y="3120603"/>
              <a:ext cx="0" cy="32136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Conector recto 35"/>
            <p:cNvCxnSpPr/>
            <p:nvPr/>
          </p:nvCxnSpPr>
          <p:spPr>
            <a:xfrm>
              <a:off x="2361909" y="3117969"/>
              <a:ext cx="6251092" cy="263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Conector recto 44"/>
            <p:cNvCxnSpPr/>
            <p:nvPr/>
          </p:nvCxnSpPr>
          <p:spPr>
            <a:xfrm>
              <a:off x="4576887" y="1036123"/>
              <a:ext cx="0" cy="2081846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Conector recto 52"/>
            <p:cNvCxnSpPr/>
            <p:nvPr/>
          </p:nvCxnSpPr>
          <p:spPr>
            <a:xfrm>
              <a:off x="3384822" y="2046721"/>
              <a:ext cx="2532259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48" name="Conector recto 2047"/>
            <p:cNvCxnSpPr/>
            <p:nvPr/>
          </p:nvCxnSpPr>
          <p:spPr>
            <a:xfrm flipH="1">
              <a:off x="5920802" y="1649402"/>
              <a:ext cx="531515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Conector recto 94"/>
            <p:cNvCxnSpPr/>
            <p:nvPr/>
          </p:nvCxnSpPr>
          <p:spPr>
            <a:xfrm flipH="1">
              <a:off x="5920802" y="2515482"/>
              <a:ext cx="531515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51" name="Conector recto 2050"/>
            <p:cNvCxnSpPr/>
            <p:nvPr/>
          </p:nvCxnSpPr>
          <p:spPr>
            <a:xfrm>
              <a:off x="5917081" y="1649402"/>
              <a:ext cx="0" cy="86608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913082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</TotalTime>
  <Words>78</Words>
  <Application>Microsoft Office PowerPoint</Application>
  <PresentationFormat>Carta (216 x 279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Guadalupe Montalvo García</dc:creator>
  <cp:lastModifiedBy>alejandra sanchez gomez</cp:lastModifiedBy>
  <cp:revision>17</cp:revision>
  <dcterms:created xsi:type="dcterms:W3CDTF">2016-06-13T04:00:30Z</dcterms:created>
  <dcterms:modified xsi:type="dcterms:W3CDTF">2017-07-25T19:16:22Z</dcterms:modified>
</cp:coreProperties>
</file>